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58" r:id="rId4"/>
    <p:sldId id="259" r:id="rId5"/>
    <p:sldId id="260" r:id="rId6"/>
    <p:sldId id="261" r:id="rId7"/>
    <p:sldId id="266" r:id="rId8"/>
    <p:sldId id="267" r:id="rId9"/>
    <p:sldId id="268" r:id="rId10"/>
    <p:sldId id="271" r:id="rId11"/>
    <p:sldId id="270" r:id="rId12"/>
    <p:sldId id="272" r:id="rId13"/>
    <p:sldId id="284" r:id="rId14"/>
    <p:sldId id="283" r:id="rId15"/>
    <p:sldId id="273" r:id="rId16"/>
    <p:sldId id="276" r:id="rId17"/>
    <p:sldId id="279" r:id="rId18"/>
    <p:sldId id="275" r:id="rId19"/>
    <p:sldId id="277" r:id="rId20"/>
    <p:sldId id="278" r:id="rId21"/>
    <p:sldId id="280" r:id="rId22"/>
    <p:sldId id="28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9559" autoAdjust="0"/>
    <p:restoredTop sz="94660"/>
  </p:normalViewPr>
  <p:slideViewPr>
    <p:cSldViewPr snapToGrid="0">
      <p:cViewPr>
        <p:scale>
          <a:sx n="80" d="100"/>
          <a:sy n="80" d="100"/>
        </p:scale>
        <p:origin x="-56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17770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17952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38825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23442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22367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00099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00346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5366062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183527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76637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91542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56025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78772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50917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09860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052463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17683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3A54250-7223-4D19-882E-32E1DA1240E4}" type="datetimeFigureOut">
              <a:rPr lang="en-US" smtClean="0"/>
              <a:pPr/>
              <a:t>8/11/2025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A63EDA8-B128-4ECC-A02C-D11062AF36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66690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oi.org/10.5120/ijca202292264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w3schools.com/react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1062571"/>
          </a:xfrm>
        </p:spPr>
        <p:txBody>
          <a:bodyPr/>
          <a:lstStyle/>
          <a:p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425567"/>
            <a:ext cx="9144000" cy="3444292"/>
          </a:xfrm>
        </p:spPr>
        <p:txBody>
          <a:bodyPr>
            <a:normAutofit/>
          </a:bodyPr>
          <a:lstStyle/>
          <a:p>
            <a:endParaRPr lang="en-US" sz="3200" dirty="0" smtClean="0"/>
          </a:p>
          <a:p>
            <a:r>
              <a:rPr lang="en-US" sz="4400" b="1" dirty="0" smtClean="0">
                <a:solidFill>
                  <a:schemeClr val="bg1"/>
                </a:solidFill>
              </a:rPr>
              <a:t> SMS </a:t>
            </a:r>
            <a:r>
              <a:rPr lang="en-US" sz="4400" b="1" dirty="0">
                <a:solidFill>
                  <a:schemeClr val="bg1"/>
                </a:solidFill>
              </a:rPr>
              <a:t>Food </a:t>
            </a:r>
            <a:endParaRPr lang="en-US" sz="4400" b="1" dirty="0" smtClean="0">
              <a:solidFill>
                <a:schemeClr val="bg1"/>
              </a:solidFill>
            </a:endParaRPr>
          </a:p>
          <a:p>
            <a:r>
              <a:rPr lang="en-US" sz="4400" b="1" dirty="0" smtClean="0">
                <a:solidFill>
                  <a:schemeClr val="bg1"/>
                </a:solidFill>
              </a:rPr>
              <a:t>Ordering </a:t>
            </a:r>
            <a:r>
              <a:rPr lang="en-US" sz="4400" b="1" dirty="0">
                <a:solidFill>
                  <a:schemeClr val="bg1"/>
                </a:solidFill>
              </a:rPr>
              <a:t>System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582" y="770021"/>
            <a:ext cx="2005263" cy="16555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149" y="1246723"/>
            <a:ext cx="1140543" cy="11284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440" y="2926787"/>
            <a:ext cx="4208206" cy="306338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6334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r>
              <a:rPr lang="en-US" b="1" dirty="0" smtClean="0"/>
              <a:t>Checkout Page: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  <p:pic>
        <p:nvPicPr>
          <p:cNvPr id="4098" name="Picture 2" descr="C:\Users\ALVI\Desktop\payment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48790" y="2386939"/>
            <a:ext cx="7802088" cy="413261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b="1" dirty="0" smtClean="0"/>
              <a:t> My Orders Page: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  <p:pic>
        <p:nvPicPr>
          <p:cNvPr id="2051" name="Picture 3" descr="C:\Users\ALVI\Desktop\My Orders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9600" y="2361511"/>
            <a:ext cx="2654300" cy="431868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Admin Dashboard Home: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  <p:pic>
        <p:nvPicPr>
          <p:cNvPr id="3074" name="Picture 2" descr="C:\Users\ALVI\Desktop\Home page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25090" y="2529443"/>
            <a:ext cx="3681351" cy="411183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Admin </a:t>
            </a:r>
            <a:r>
              <a:rPr lang="en-US" b="1" dirty="0" smtClean="0"/>
              <a:t>Dashboard :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  <p:pic>
        <p:nvPicPr>
          <p:cNvPr id="1026" name="Picture 2" descr="C:\Users\ALVI\Desktop\dashboard.png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2161309" y="2686627"/>
            <a:ext cx="7237366" cy="354791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Website Workflow Diagram: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  <p:pic>
        <p:nvPicPr>
          <p:cNvPr id="3074" name="Picture 2" descr="C:\Users\ALVI\Downloads\ChatGPT Image Aug 11, 2025, 10_39_39 AM.png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2923505" y="2472745"/>
            <a:ext cx="4726546" cy="40954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311" y="960789"/>
            <a:ext cx="9027724" cy="706964"/>
          </a:xfrm>
        </p:spPr>
        <p:txBody>
          <a:bodyPr/>
          <a:lstStyle/>
          <a:p>
            <a:r>
              <a:rPr lang="en-US" b="1" dirty="0" smtClean="0"/>
              <a:t>Technologies:</a:t>
            </a:r>
            <a:endParaRPr lang="en-US" dirty="0"/>
          </a:p>
        </p:txBody>
      </p:sp>
      <p:sp>
        <p:nvSpPr>
          <p:cNvPr id="4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b="1" dirty="0"/>
              <a:t>Frontend </a:t>
            </a:r>
            <a:r>
              <a:rPr lang="en-US" sz="2400" b="1" dirty="0" smtClean="0"/>
              <a:t>Technologies:</a:t>
            </a:r>
            <a:endParaRPr lang="en-US" sz="2400" b="1" dirty="0"/>
          </a:p>
          <a:p>
            <a:r>
              <a:rPr lang="en-US" sz="2000" b="1" dirty="0"/>
              <a:t>HTML5</a:t>
            </a:r>
            <a:r>
              <a:rPr lang="en-US" sz="2000" dirty="0"/>
              <a:t> – Structure and layout of web pages</a:t>
            </a:r>
          </a:p>
          <a:p>
            <a:r>
              <a:rPr lang="en-US" sz="2000" b="1" dirty="0"/>
              <a:t>CSS3</a:t>
            </a:r>
            <a:r>
              <a:rPr lang="en-US" sz="2000" dirty="0"/>
              <a:t> – Styling for UI, responsive design</a:t>
            </a:r>
          </a:p>
          <a:p>
            <a:r>
              <a:rPr lang="en-US" sz="2000" b="1" dirty="0"/>
              <a:t>JavaScript (Vanilla JS)</a:t>
            </a:r>
            <a:r>
              <a:rPr lang="en-US" sz="2000" dirty="0"/>
              <a:t> – Interactive elements, client-side logic</a:t>
            </a:r>
          </a:p>
          <a:p>
            <a:r>
              <a:rPr lang="en-US" sz="2000" b="1" dirty="0"/>
              <a:t>Figma</a:t>
            </a:r>
            <a:r>
              <a:rPr lang="en-US" sz="2000" dirty="0"/>
              <a:t> – Designing wireframes and user </a:t>
            </a:r>
            <a:r>
              <a:rPr lang="en-US" sz="2000" dirty="0" smtClean="0"/>
              <a:t>interfaces.</a:t>
            </a:r>
          </a:p>
          <a:p>
            <a:pPr marL="0" indent="0">
              <a:buNone/>
            </a:pPr>
            <a:r>
              <a:rPr lang="en-US" sz="2400" b="1" dirty="0"/>
              <a:t>Backend </a:t>
            </a:r>
            <a:r>
              <a:rPr lang="en-US" sz="2400" b="1" dirty="0" smtClean="0"/>
              <a:t>Technologies:</a:t>
            </a:r>
            <a:endParaRPr lang="en-US" sz="2400" b="1" dirty="0"/>
          </a:p>
          <a:p>
            <a:r>
              <a:rPr lang="en-US" sz="2000" b="1" dirty="0"/>
              <a:t>Node.js</a:t>
            </a:r>
            <a:r>
              <a:rPr lang="en-US" sz="2000" dirty="0"/>
              <a:t> – Server-side JavaScript runtime environment</a:t>
            </a:r>
          </a:p>
          <a:p>
            <a:r>
              <a:rPr lang="en-US" sz="2000" b="1" dirty="0"/>
              <a:t>Express.js</a:t>
            </a:r>
            <a:r>
              <a:rPr lang="en-US" sz="2000" dirty="0"/>
              <a:t> – Lightweight and fast web application framework for Node.js</a:t>
            </a:r>
          </a:p>
          <a:p>
            <a:pPr marL="0" indent="0">
              <a:buNone/>
            </a:pPr>
            <a:r>
              <a:rPr lang="en-US" sz="2400" b="1" dirty="0" smtClean="0"/>
              <a:t>Database:</a:t>
            </a:r>
            <a:endParaRPr lang="en-US" sz="2400" b="1" dirty="0"/>
          </a:p>
          <a:p>
            <a:r>
              <a:rPr lang="en-US" sz="2000" b="1" dirty="0"/>
              <a:t>MySQL</a:t>
            </a:r>
            <a:r>
              <a:rPr lang="en-US" sz="2000" dirty="0"/>
              <a:t> – Relational database for storing users, orders, menu, feedback, etc.</a:t>
            </a:r>
          </a:p>
          <a:p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Technologies: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56068" y="2446984"/>
            <a:ext cx="8924545" cy="406972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000" b="1" dirty="0"/>
              <a:t>Additional Tools / </a:t>
            </a:r>
            <a:r>
              <a:rPr lang="en-US" sz="2000" b="1" dirty="0" smtClean="0"/>
              <a:t>Libraries:</a:t>
            </a:r>
            <a:endParaRPr lang="en-US" sz="2000" b="1" dirty="0"/>
          </a:p>
          <a:p>
            <a:r>
              <a:rPr lang="en-US" sz="1600" b="1" dirty="0"/>
              <a:t>Nodemon</a:t>
            </a:r>
            <a:r>
              <a:rPr lang="en-US" sz="1600" dirty="0"/>
              <a:t> – Automatically restarts server during development</a:t>
            </a:r>
          </a:p>
          <a:p>
            <a:r>
              <a:rPr lang="en-US" sz="1600" b="1" dirty="0"/>
              <a:t>Body-Parser</a:t>
            </a:r>
            <a:r>
              <a:rPr lang="en-US" sz="1600" dirty="0"/>
              <a:t> – Middleware to handle incoming request bodies</a:t>
            </a:r>
          </a:p>
          <a:p>
            <a:r>
              <a:rPr lang="en-US" sz="1600" b="1" dirty="0"/>
              <a:t>HTML-PDF (optional)</a:t>
            </a:r>
            <a:r>
              <a:rPr lang="en-US" sz="1600" dirty="0"/>
              <a:t> – For generating downloadable order invoices</a:t>
            </a:r>
          </a:p>
          <a:p>
            <a:r>
              <a:rPr lang="en-US" sz="1600" b="1" dirty="0"/>
              <a:t>Socket.io (optional)</a:t>
            </a:r>
            <a:r>
              <a:rPr lang="en-US" sz="1600" dirty="0"/>
              <a:t> – Real-time updates and notifications (e.g., order status)</a:t>
            </a:r>
          </a:p>
          <a:p>
            <a:pPr marL="0" indent="0">
              <a:buNone/>
            </a:pPr>
            <a:r>
              <a:rPr lang="en-US" sz="2000" b="1" dirty="0"/>
              <a:t>Security &amp; </a:t>
            </a:r>
            <a:r>
              <a:rPr lang="en-US" sz="2000" b="1" dirty="0" smtClean="0"/>
              <a:t>Optimization:</a:t>
            </a:r>
            <a:endParaRPr lang="en-US" sz="2000" b="1" dirty="0"/>
          </a:p>
          <a:p>
            <a:r>
              <a:rPr lang="en-US" sz="1600" b="1" dirty="0"/>
              <a:t>HTTPS (SSL)</a:t>
            </a:r>
            <a:r>
              <a:rPr lang="en-US" sz="1600" dirty="0"/>
              <a:t> – Secure data transmission (recommended)</a:t>
            </a:r>
          </a:p>
          <a:p>
            <a:r>
              <a:rPr lang="en-US" sz="1600" b="1" dirty="0"/>
              <a:t>Express Validator</a:t>
            </a:r>
            <a:r>
              <a:rPr lang="en-US" sz="1600" dirty="0"/>
              <a:t> – To validate and sanitize user inputs</a:t>
            </a:r>
          </a:p>
          <a:p>
            <a:r>
              <a:rPr lang="en-US" sz="1600" b="1" dirty="0"/>
              <a:t>bcrypt.js</a:t>
            </a:r>
            <a:r>
              <a:rPr lang="en-US" sz="1600" dirty="0"/>
              <a:t> – For secure password hashing (if login system requires it</a:t>
            </a:r>
            <a:r>
              <a:rPr lang="en-US" sz="1600" dirty="0" smtClean="0"/>
              <a:t>)</a:t>
            </a:r>
          </a:p>
          <a:p>
            <a:pPr marL="0" indent="0">
              <a:buNone/>
            </a:pPr>
            <a:r>
              <a:rPr lang="en-US" sz="2000" b="1" dirty="0" smtClean="0"/>
              <a:t>Justification:</a:t>
            </a:r>
          </a:p>
          <a:p>
            <a:r>
              <a:rPr lang="en-US" sz="1600" dirty="0"/>
              <a:t>This </a:t>
            </a:r>
            <a:r>
              <a:rPr lang="en-US" sz="1600" b="1" dirty="0"/>
              <a:t>technology</a:t>
            </a:r>
            <a:r>
              <a:rPr lang="en-US" sz="1600" dirty="0"/>
              <a:t> stack is chosen for being </a:t>
            </a:r>
            <a:r>
              <a:rPr lang="en-US" sz="1600" b="1" dirty="0"/>
              <a:t>lightweight</a:t>
            </a:r>
            <a:r>
              <a:rPr lang="en-US" sz="1600" dirty="0"/>
              <a:t>, </a:t>
            </a:r>
            <a:r>
              <a:rPr lang="en-US" sz="1600" b="1" dirty="0"/>
              <a:t>scalable</a:t>
            </a:r>
            <a:r>
              <a:rPr lang="en-US" sz="1600" dirty="0"/>
              <a:t>, and </a:t>
            </a:r>
            <a:r>
              <a:rPr lang="en-US" sz="1600" b="1" dirty="0"/>
              <a:t>beginner-friendly</a:t>
            </a:r>
            <a:r>
              <a:rPr lang="en-US" sz="1600" dirty="0"/>
              <a:t>. It supports rapid development and provides strong community support — ideal for modern full-stack web applications.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/>
            </a:r>
            <a:br>
              <a:rPr lang="en-US" sz="1600" dirty="0" smtClean="0"/>
            </a:br>
            <a:endParaRPr lang="en-US" sz="1600" dirty="0" smtClean="0"/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528" y="883516"/>
            <a:ext cx="8761413" cy="706964"/>
          </a:xfrm>
        </p:spPr>
        <p:txBody>
          <a:bodyPr/>
          <a:lstStyle/>
          <a:p>
            <a:r>
              <a:rPr lang="en-US" b="1" dirty="0" smtClean="0"/>
              <a:t> Old website </a:t>
            </a:r>
            <a:r>
              <a:rPr lang="en-US" b="1" dirty="0" err="1" smtClean="0"/>
              <a:t>vs</a:t>
            </a:r>
            <a:r>
              <a:rPr lang="en-US" b="1" dirty="0" smtClean="0"/>
              <a:t> new website: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</p:nvPr>
        </p:nvGraphicFramePr>
        <p:xfrm>
          <a:off x="989446" y="2484746"/>
          <a:ext cx="8824914" cy="394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1638"/>
                <a:gridCol w="2960285"/>
                <a:gridCol w="292299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Aspect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Old Websites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New / Modern Websites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Design &amp; UI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Static, simple layouts, non-responsive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Modern, responsive, mobile-friendly, interactive UI</a:t>
                      </a:r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Device Compatibility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Desktop-only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Works on mobiles, tablets, and desktops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Ordering Process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Manual or basic form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Automated</a:t>
                      </a:r>
                      <a:r>
                        <a:rPr lang="en-US" baseline="0" dirty="0" smtClean="0"/>
                        <a:t> cart</a:t>
                      </a:r>
                      <a:endParaRPr lang="en-US" dirty="0"/>
                    </a:p>
                  </a:txBody>
                  <a:tcPr anchor="ctr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Menu Display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Text - only menu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Images, categories, filters, and search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Payment Options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Cash on delivery only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Cards, wallets, online banking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Admin Control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admin panel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Dashboard with orders,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Tools &amp; frameworks Documentation: </a:t>
            </a:r>
          </a:p>
          <a:p>
            <a:r>
              <a:rPr lang="en-US" dirty="0" smtClean="0"/>
              <a:t> React.js Documentation : https://reactjs.org/docs/getting-started.html </a:t>
            </a:r>
          </a:p>
          <a:p>
            <a:r>
              <a:rPr lang="en-US" dirty="0" smtClean="0"/>
              <a:t> Node.js Documentation https://nodejs.org/en/docs/ </a:t>
            </a:r>
          </a:p>
          <a:p>
            <a:r>
              <a:rPr lang="en-US" dirty="0" smtClean="0"/>
              <a:t> Express.js Documentation : https://expressjs.com/en/starter/installing.html </a:t>
            </a:r>
          </a:p>
          <a:p>
            <a:r>
              <a:rPr lang="en-US" dirty="0" smtClean="0"/>
              <a:t> </a:t>
            </a:r>
            <a:r>
              <a:rPr lang="en-US" dirty="0" err="1" smtClean="0"/>
              <a:t>MySQL</a:t>
            </a:r>
            <a:r>
              <a:rPr lang="en-US" dirty="0" smtClean="0"/>
              <a:t> Official Documentation https://dev.mysql.com/doc/ </a:t>
            </a:r>
          </a:p>
          <a:p>
            <a:r>
              <a:rPr lang="en-US" dirty="0" smtClean="0"/>
              <a:t> </a:t>
            </a:r>
            <a:r>
              <a:rPr lang="en-US" dirty="0" err="1" smtClean="0"/>
              <a:t>Figma</a:t>
            </a:r>
            <a:r>
              <a:rPr lang="en-US" dirty="0" smtClean="0"/>
              <a:t> Design Tool: https://www.figma.com/resources/learn-design </a:t>
            </a:r>
          </a:p>
          <a:p>
            <a:r>
              <a:rPr lang="en-US" dirty="0" smtClean="0"/>
              <a:t> React Router  Documentationhttps://reactrouter.com/en/main/start/tutorial </a:t>
            </a:r>
          </a:p>
          <a:p>
            <a:r>
              <a:rPr lang="en-US" dirty="0" smtClean="0"/>
              <a:t> JWT (JSON Web Tokens) Authentication Guide https://jwt.io/introduction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 smtClean="0"/>
              <a:t>Academic &amp; Technical References</a:t>
            </a:r>
            <a:r>
              <a:rPr lang="en-US" dirty="0" smtClean="0"/>
              <a:t>: </a:t>
            </a:r>
          </a:p>
          <a:p>
            <a:r>
              <a:rPr lang="en-US" dirty="0" smtClean="0"/>
              <a:t> </a:t>
            </a:r>
            <a:r>
              <a:rPr lang="en-US" dirty="0" err="1" smtClean="0"/>
              <a:t>Acharya</a:t>
            </a:r>
            <a:r>
              <a:rPr lang="en-US" dirty="0" smtClean="0"/>
              <a:t>, K. (2024, May 2). Online Food Order System. SSRN. https://ssrn.com/abstract=4814732 </a:t>
            </a:r>
          </a:p>
          <a:p>
            <a:r>
              <a:rPr lang="en-US" dirty="0" smtClean="0"/>
              <a:t>Ahmad, S., &amp; Khan, M. (2022). A study on online food ordering systems and their impact on the restaurant industry. International Journal of Computer Applications, 184(34), 10–15. </a:t>
            </a:r>
            <a:r>
              <a:rPr lang="en-US" dirty="0" smtClean="0">
                <a:hlinkClick r:id="rId2"/>
              </a:rPr>
              <a:t>https://doi.org/10.5120/ijca2022922644</a:t>
            </a:r>
            <a:endParaRPr lang="en-US" dirty="0" smtClean="0"/>
          </a:p>
          <a:p>
            <a:r>
              <a:rPr lang="en-US" dirty="0" smtClean="0"/>
              <a:t>  </a:t>
            </a:r>
            <a:r>
              <a:rPr lang="en-US" dirty="0" err="1" smtClean="0"/>
              <a:t>Kaur</a:t>
            </a:r>
            <a:r>
              <a:rPr lang="en-US" dirty="0" smtClean="0"/>
              <a:t>, P., &amp; Singh, H. (2021). Development of a web-based </a:t>
            </a:r>
          </a:p>
          <a:p>
            <a:r>
              <a:rPr lang="en-US" dirty="0" smtClean="0"/>
              <a:t>•food ordering system. International Research Journal of Engineering and Technology (IRJET), 8(6), 4521–4526.</a:t>
            </a:r>
          </a:p>
          <a:p>
            <a:r>
              <a:rPr lang="en-US" dirty="0" smtClean="0"/>
              <a:t>  </a:t>
            </a:r>
            <a:r>
              <a:rPr lang="en-US" dirty="0" err="1" smtClean="0"/>
              <a:t>Tandon</a:t>
            </a:r>
            <a:r>
              <a:rPr lang="en-US" dirty="0" smtClean="0"/>
              <a:t>, A., &amp; Sharma, R. (2020). Design and implementation of an online food delivery system. Journal of Emerging Technologies and Innovative Research, 7(8), 154–160.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52282667"/>
              </p:ext>
            </p:extLst>
          </p:nvPr>
        </p:nvGraphicFramePr>
        <p:xfrm>
          <a:off x="1155700" y="2603500"/>
          <a:ext cx="882491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2457">
                  <a:extLst>
                    <a:ext uri="{9D8B030D-6E8A-4147-A177-3AD203B41FA5}">
                      <a16:colId xmlns="" xmlns:a16="http://schemas.microsoft.com/office/drawing/2014/main" val="2217625056"/>
                    </a:ext>
                  </a:extLst>
                </a:gridCol>
                <a:gridCol w="4412457">
                  <a:extLst>
                    <a:ext uri="{9D8B030D-6E8A-4147-A177-3AD203B41FA5}">
                      <a16:colId xmlns="" xmlns:a16="http://schemas.microsoft.com/office/drawing/2014/main" val="39365318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By: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93953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Maliha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Akhtar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2021-GCUF-058598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788540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Samreen Akhter</a:t>
                      </a:r>
                      <a:r>
                        <a:rPr lang="en-US" baseline="0" dirty="0" smtClean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2021-GCUF-058630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803739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Sana </a:t>
                      </a:r>
                      <a:r>
                        <a:rPr lang="en-US" baseline="0" dirty="0" err="1" smtClean="0"/>
                        <a:t>Kouser</a:t>
                      </a:r>
                      <a:endParaRPr lang="en-US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2021-GCUF-058595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48825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463555345"/>
              </p:ext>
            </p:extLst>
          </p:nvPr>
        </p:nvGraphicFramePr>
        <p:xfrm>
          <a:off x="1154954" y="4268048"/>
          <a:ext cx="882566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25660">
                  <a:extLst>
                    <a:ext uri="{9D8B030D-6E8A-4147-A177-3AD203B41FA5}">
                      <a16:colId xmlns="" xmlns:a16="http://schemas.microsoft.com/office/drawing/2014/main" val="27475972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Supervised By: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09657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                            Prof.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Yasir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Arfat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5444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614374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Online Sources &amp; Articles:</a:t>
            </a:r>
          </a:p>
          <a:p>
            <a:r>
              <a:rPr lang="en-US" dirty="0" smtClean="0"/>
              <a:t> </a:t>
            </a:r>
            <a:r>
              <a:rPr lang="en-US" dirty="0" err="1" smtClean="0"/>
              <a:t>Statista</a:t>
            </a:r>
            <a:r>
              <a:rPr lang="en-US" dirty="0" smtClean="0"/>
              <a:t>. (2024). Revenue in the online food delivery market worldwide. https://www.statista.com/outlook/dmo/eservices/online-food-delivery/worldwide </a:t>
            </a:r>
          </a:p>
          <a:p>
            <a:r>
              <a:rPr lang="en-US" dirty="0" smtClean="0"/>
              <a:t> Food Fusion. (2023). Food ordering user interface design inspiration. https://www.foodfusion.com/ </a:t>
            </a:r>
          </a:p>
          <a:p>
            <a:r>
              <a:rPr lang="en-US" dirty="0" smtClean="0"/>
              <a:t> W3Schools. (2025). React tutorial. </a:t>
            </a:r>
            <a:r>
              <a:rPr lang="en-US" dirty="0" smtClean="0">
                <a:hlinkClick r:id="rId2"/>
              </a:rPr>
              <a:t>https://www.w3schools.com/react/</a:t>
            </a:r>
            <a:endParaRPr lang="en-US" dirty="0" smtClean="0"/>
          </a:p>
          <a:p>
            <a:r>
              <a:rPr lang="en-US" dirty="0" err="1" smtClean="0"/>
              <a:t>GeeksforGeeks</a:t>
            </a:r>
            <a:r>
              <a:rPr lang="en-US" dirty="0" smtClean="0"/>
              <a:t>. (2024). How to build an online food ordering system using MERN stack. https://www.geeksforgeeks.org/ </a:t>
            </a:r>
          </a:p>
          <a:p>
            <a:r>
              <a:rPr lang="en-US" dirty="0" smtClean="0"/>
              <a:t> Medium. (2023). Best practices for developing an online food ordering app. https://medium.com/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 &amp; Future Work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project successfully provides a complete online food ordering experience. Future enhancements include real-time delivery tracking and mobile app integration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1" name="Picture 3" descr="C:\Users\ALVI\Documents\thank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60006" y="2603500"/>
            <a:ext cx="3416300" cy="34163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Introduction:</a:t>
            </a:r>
            <a:endParaRPr lang="en-US" b="1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020200" y="3018975"/>
            <a:ext cx="9413796" cy="2646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Overview: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project aims to develop a web-based platform that allows users to browse restaurant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menus, place orders, and make payments online, enhancing convenience for customers</a:t>
            </a:r>
            <a:r>
              <a:rPr lang="en-US" altLang="en-US" sz="1800" dirty="0">
                <a:latin typeface="Arial" panose="020B0604020202020204" pitchFamily="34" charset="0"/>
              </a:rPr>
              <a:t> </a:t>
            </a:r>
            <a:r>
              <a:rPr lang="en-US" altLang="en-US" sz="1800" dirty="0" smtClean="0"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operational efficiency for restaurants.​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Objectives: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Simplify the food ordering process for customers.​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 restaurants with an efficient system to manage orders and deliveries.​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Offer multiple payment options to users.​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122" y="4381742"/>
            <a:ext cx="4514850" cy="30099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5276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Statement: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Restaurants often face inefficiencies in managing orders and payments, leading to delays and customer dissatisfaction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Existing solutions lack customization for small to medium-sized businesses.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project aims to fill the gap by providing a scalable, easy-to-use, and customizable solution tailored to restaurant needs.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1001" y="0"/>
            <a:ext cx="2589196" cy="25795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376" y="3959194"/>
            <a:ext cx="5829300" cy="29146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71866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Functions: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290917"/>
            <a:ext cx="8825659" cy="4463844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5100" b="1" dirty="0"/>
              <a:t>User-Side </a:t>
            </a:r>
            <a:r>
              <a:rPr lang="en-US" sz="5100" b="1" dirty="0" smtClean="0"/>
              <a:t>Functions:</a:t>
            </a:r>
            <a:endParaRPr lang="en-US" sz="5100" b="1" dirty="0"/>
          </a:p>
          <a:p>
            <a:r>
              <a:rPr lang="en-US" sz="3600" b="1" dirty="0"/>
              <a:t>User Registration &amp; Login</a:t>
            </a:r>
            <a:r>
              <a:rPr lang="en-US" sz="3600" dirty="0"/>
              <a:t> – Secure authentication and user account creation.</a:t>
            </a:r>
          </a:p>
          <a:p>
            <a:r>
              <a:rPr lang="en-US" sz="3600" b="1" dirty="0"/>
              <a:t>Menu Browsing</a:t>
            </a:r>
            <a:r>
              <a:rPr lang="en-US" sz="3600" dirty="0"/>
              <a:t> – Browse categorized food items with images, prices, and descriptions.</a:t>
            </a:r>
          </a:p>
          <a:p>
            <a:r>
              <a:rPr lang="en-US" sz="3600" b="1" dirty="0"/>
              <a:t>Search &amp; Filter</a:t>
            </a:r>
            <a:r>
              <a:rPr lang="en-US" sz="3600" dirty="0"/>
              <a:t> – Quickly find dishes using smart filters (e.g., veg/non-veg, category, price).</a:t>
            </a:r>
          </a:p>
          <a:p>
            <a:r>
              <a:rPr lang="en-US" sz="3600" b="1" dirty="0"/>
              <a:t>Add to Cart</a:t>
            </a:r>
            <a:r>
              <a:rPr lang="en-US" sz="3600" dirty="0"/>
              <a:t> – Select and store items before checkout.</a:t>
            </a:r>
          </a:p>
          <a:p>
            <a:r>
              <a:rPr lang="en-US" sz="3600" b="1" dirty="0"/>
              <a:t>Online Order Placement</a:t>
            </a:r>
            <a:r>
              <a:rPr lang="en-US" sz="3600" dirty="0"/>
              <a:t> – Choose delivery/pickup and confirm orders.</a:t>
            </a:r>
          </a:p>
          <a:p>
            <a:r>
              <a:rPr lang="en-US" sz="3600" b="1" dirty="0"/>
              <a:t>Secure Payment Integration</a:t>
            </a:r>
            <a:r>
              <a:rPr lang="en-US" sz="3600" dirty="0"/>
              <a:t> – Pay via debit/credit cards or wallets.</a:t>
            </a:r>
          </a:p>
          <a:p>
            <a:r>
              <a:rPr lang="en-US" sz="3600" b="1" dirty="0"/>
              <a:t>Order Tracking</a:t>
            </a:r>
            <a:r>
              <a:rPr lang="en-US" sz="3600" dirty="0"/>
              <a:t> – Real-time updates on order status (e.g., preparing, dispatched).</a:t>
            </a:r>
          </a:p>
          <a:p>
            <a:r>
              <a:rPr lang="en-US" sz="3600" b="1" dirty="0"/>
              <a:t>Order History</a:t>
            </a:r>
            <a:r>
              <a:rPr lang="en-US" sz="3600" dirty="0"/>
              <a:t> – View and repeat previous orders.</a:t>
            </a:r>
          </a:p>
          <a:p>
            <a:r>
              <a:rPr lang="en-US" sz="3600" b="1" dirty="0"/>
              <a:t>Smart Recommendations</a:t>
            </a:r>
            <a:r>
              <a:rPr lang="en-US" sz="3600" dirty="0"/>
              <a:t> – Get dish suggestions based on past orders or popularity. </a:t>
            </a:r>
          </a:p>
          <a:p>
            <a:r>
              <a:rPr lang="en-US" sz="3600" b="1" dirty="0"/>
              <a:t>One-Click Reorder</a:t>
            </a:r>
            <a:r>
              <a:rPr lang="en-US" sz="3600" dirty="0"/>
              <a:t> – Instantly repeat your last meal. </a:t>
            </a:r>
          </a:p>
          <a:p>
            <a:r>
              <a:rPr lang="en-US" sz="3600" b="1" dirty="0"/>
              <a:t>Custom Combo Builder</a:t>
            </a:r>
            <a:r>
              <a:rPr lang="en-US" sz="3600" dirty="0"/>
              <a:t> – Create personalized combos with special discounts. </a:t>
            </a:r>
          </a:p>
          <a:p>
            <a:r>
              <a:rPr lang="en-US" sz="3600" b="1" dirty="0"/>
              <a:t>Scheduled Orders</a:t>
            </a:r>
            <a:r>
              <a:rPr lang="en-US" sz="3600" dirty="0"/>
              <a:t> – Place orders in advance for a selected time slot. </a:t>
            </a:r>
          </a:p>
          <a:p>
            <a:r>
              <a:rPr lang="en-US" sz="3600" b="1" dirty="0"/>
              <a:t>Post-Delivery Feedback</a:t>
            </a:r>
            <a:r>
              <a:rPr lang="en-US" sz="3600" dirty="0"/>
              <a:t> – Rate your order experience after delivery. </a:t>
            </a:r>
          </a:p>
          <a:p>
            <a:r>
              <a:rPr lang="en-US" sz="3600" b="1" dirty="0"/>
              <a:t>Download Bill (PDF)</a:t>
            </a:r>
            <a:r>
              <a:rPr lang="en-US" sz="3600" dirty="0"/>
              <a:t> – Get a digital receipt after every order. </a:t>
            </a:r>
          </a:p>
          <a:p>
            <a:r>
              <a:rPr lang="en-US" sz="3600" b="1" dirty="0"/>
              <a:t>Dark Mode Toggle</a:t>
            </a:r>
            <a:r>
              <a:rPr lang="en-US" sz="3600" dirty="0"/>
              <a:t> – Switch to dark theme for better accessibility.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9736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Functions: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b="1" dirty="0"/>
              <a:t>Admin-Side </a:t>
            </a:r>
            <a:r>
              <a:rPr lang="en-US" sz="2400" b="1" dirty="0" smtClean="0"/>
              <a:t>Functions:</a:t>
            </a:r>
            <a:endParaRPr lang="en-US" sz="2400" b="1" dirty="0"/>
          </a:p>
          <a:p>
            <a:r>
              <a:rPr lang="en-US" sz="2000" b="1" dirty="0"/>
              <a:t>Admin Login</a:t>
            </a:r>
            <a:r>
              <a:rPr lang="en-US" sz="2000" dirty="0"/>
              <a:t> – Secure access for restaurant managers/staff.</a:t>
            </a:r>
          </a:p>
          <a:p>
            <a:r>
              <a:rPr lang="en-US" sz="2000" b="1" dirty="0"/>
              <a:t>Menu Management</a:t>
            </a:r>
            <a:r>
              <a:rPr lang="en-US" sz="2000" dirty="0"/>
              <a:t> – Add, edit, delete food items and categories.</a:t>
            </a:r>
          </a:p>
          <a:p>
            <a:r>
              <a:rPr lang="en-US" sz="2000" b="1" dirty="0"/>
              <a:t>Order Management</a:t>
            </a:r>
            <a:r>
              <a:rPr lang="en-US" sz="2000" dirty="0"/>
              <a:t> – View all incoming orders and update their statuses.</a:t>
            </a:r>
          </a:p>
          <a:p>
            <a:r>
              <a:rPr lang="en-US" sz="2000" b="1" dirty="0"/>
              <a:t>User Management</a:t>
            </a:r>
            <a:r>
              <a:rPr lang="en-US" sz="2000" dirty="0"/>
              <a:t> – Monitor customer activity and manage users.</a:t>
            </a:r>
          </a:p>
          <a:p>
            <a:r>
              <a:rPr lang="en-US" sz="2000" b="1" dirty="0"/>
              <a:t>Daily Order Log</a:t>
            </a:r>
            <a:r>
              <a:rPr lang="en-US" sz="2000" dirty="0"/>
              <a:t> – View basic reports on sales/orders.</a:t>
            </a:r>
          </a:p>
          <a:p>
            <a:r>
              <a:rPr lang="en-US" sz="2000" b="1" dirty="0"/>
              <a:t>Real-Time Order Alerts</a:t>
            </a:r>
            <a:r>
              <a:rPr lang="en-US" sz="2000" dirty="0"/>
              <a:t> – Sound/popup notifications when new orders arrive. </a:t>
            </a:r>
          </a:p>
          <a:p>
            <a:r>
              <a:rPr lang="en-US" sz="2000" b="1" dirty="0"/>
              <a:t>Low Stock Warnings</a:t>
            </a:r>
            <a:r>
              <a:rPr lang="en-US" sz="2000" dirty="0"/>
              <a:t> – Alerts when item stock drops below minimum level. </a:t>
            </a:r>
          </a:p>
          <a:p>
            <a:r>
              <a:rPr lang="en-US" sz="2000" b="1" dirty="0"/>
              <a:t>Feedback Viewer</a:t>
            </a:r>
            <a:r>
              <a:rPr lang="en-US" sz="2000" dirty="0"/>
              <a:t> – Read customer reviews and ratings for quality improvement.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5179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6470" y="909274"/>
            <a:ext cx="8761413" cy="706964"/>
          </a:xfrm>
        </p:spPr>
        <p:txBody>
          <a:bodyPr/>
          <a:lstStyle/>
          <a:p>
            <a:r>
              <a:rPr lang="en-US" b="1" dirty="0" smtClean="0"/>
              <a:t>Login / Signup Page: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858" y="0"/>
            <a:ext cx="2589196" cy="2579571"/>
          </a:xfrm>
          <a:prstGeom prst="rect">
            <a:avLst/>
          </a:prstGeom>
        </p:spPr>
      </p:pic>
      <p:pic>
        <p:nvPicPr>
          <p:cNvPr id="5" name="Content Placeholder 4" descr="website screenshot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49251" y="2421227"/>
            <a:ext cx="8750663" cy="40310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r>
              <a:rPr lang="en-US" b="1" dirty="0" smtClean="0"/>
              <a:t>Menu Page: 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  <p:pic>
        <p:nvPicPr>
          <p:cNvPr id="1026" name="Picture 2" descr="C:\Users\ALVI\Desktop\Menu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67814" y="2457451"/>
            <a:ext cx="7727324" cy="39613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b="1" dirty="0" smtClean="0"/>
              <a:t>  Cart Page: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432" y="0"/>
            <a:ext cx="2589196" cy="2579571"/>
          </a:xfrm>
          <a:prstGeom prst="rect">
            <a:avLst/>
          </a:prstGeom>
        </p:spPr>
      </p:pic>
      <p:pic>
        <p:nvPicPr>
          <p:cNvPr id="5122" name="Picture 2" descr="C:\Users\ALVI\Desktop\AddToProduct.png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1698172" y="2603499"/>
            <a:ext cx="8253350" cy="38091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1268</TotalTime>
  <Words>1070</Words>
  <Application>Microsoft Office PowerPoint</Application>
  <PresentationFormat>Custom</PresentationFormat>
  <Paragraphs>132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Ion Boardroom</vt:lpstr>
      <vt:lpstr>Slide 1</vt:lpstr>
      <vt:lpstr>Slide 2</vt:lpstr>
      <vt:lpstr>Introduction:</vt:lpstr>
      <vt:lpstr>Problem Statement:</vt:lpstr>
      <vt:lpstr>Functions:</vt:lpstr>
      <vt:lpstr>Functions:</vt:lpstr>
      <vt:lpstr>Login / Signup Page:</vt:lpstr>
      <vt:lpstr>  Menu Page: </vt:lpstr>
      <vt:lpstr>   Cart Page:</vt:lpstr>
      <vt:lpstr>  Checkout Page:</vt:lpstr>
      <vt:lpstr>  My Orders Page:</vt:lpstr>
      <vt:lpstr>Admin Dashboard Home:</vt:lpstr>
      <vt:lpstr>Admin Dashboard :</vt:lpstr>
      <vt:lpstr>Website Workflow Diagram:</vt:lpstr>
      <vt:lpstr>Technologies:</vt:lpstr>
      <vt:lpstr>Technologies:</vt:lpstr>
      <vt:lpstr> Old website vs new website:</vt:lpstr>
      <vt:lpstr>References:</vt:lpstr>
      <vt:lpstr>References:</vt:lpstr>
      <vt:lpstr>References:</vt:lpstr>
      <vt:lpstr>Conclusion &amp; Future Work</vt:lpstr>
      <vt:lpstr>Slide 22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Food Ordering System</dc:title>
  <dc:creator>DeLL</dc:creator>
  <cp:lastModifiedBy>ALVI</cp:lastModifiedBy>
  <cp:revision>88</cp:revision>
  <dcterms:created xsi:type="dcterms:W3CDTF">2025-04-05T16:05:03Z</dcterms:created>
  <dcterms:modified xsi:type="dcterms:W3CDTF">2025-08-11T14:53:02Z</dcterms:modified>
</cp:coreProperties>
</file>

<file path=docProps/thumbnail.jpeg>
</file>